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5" r:id="rId2"/>
    <p:sldId id="272"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8" autoAdjust="0"/>
    <p:restoredTop sz="94660"/>
  </p:normalViewPr>
  <p:slideViewPr>
    <p:cSldViewPr snapToGrid="0">
      <p:cViewPr varScale="1">
        <p:scale>
          <a:sx n="73" d="100"/>
          <a:sy n="73"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9B02007-0A51-424A-8CBC-D4F803C6E9FD}" type="datetimeFigureOut">
              <a:rPr kumimoji="1" lang="ja-JP" altLang="en-US" smtClean="0"/>
              <a:t>2019/12/25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B7FBEDC-A0A6-4D9A-ABD5-993E71665C82}" type="slidenum">
              <a:rPr kumimoji="1" lang="ja-JP" altLang="en-US" smtClean="0"/>
              <a:t>‹#›</a:t>
            </a:fld>
            <a:endParaRPr kumimoji="1" lang="ja-JP" altLang="en-US"/>
          </a:p>
        </p:txBody>
      </p:sp>
    </p:spTree>
    <p:extLst>
      <p:ext uri="{BB962C8B-B14F-4D97-AF65-F5344CB8AC3E}">
        <p14:creationId xmlns:p14="http://schemas.microsoft.com/office/powerpoint/2010/main" val="28845379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4" name="正方形/長方形 3"/>
          <p:cNvSpPr/>
          <p:nvPr/>
        </p:nvSpPr>
        <p:spPr>
          <a:xfrm>
            <a:off x="390785" y="3970984"/>
            <a:ext cx="6025633" cy="4577057"/>
          </a:xfrm>
          <a:prstGeom prst="rect">
            <a:avLst/>
          </a:prstGeom>
        </p:spPr>
        <p:txBody>
          <a:bodyPr wrap="square" lIns="92192" tIns="46096" rIns="92192" bIns="46096">
            <a:spAutoFit/>
          </a:bodyPr>
          <a:lstStyle/>
          <a:p>
            <a:r>
              <a:rPr lang="ja-JP" altLang="en-US" sz="1400" dirty="0">
                <a:latin typeface="+mn-ea"/>
              </a:rPr>
              <a:t>・　助成制度としましては，</a:t>
            </a:r>
            <a:endParaRPr lang="en-US" altLang="ja-JP" sz="1400" dirty="0">
              <a:latin typeface="+mn-ea"/>
            </a:endParaRPr>
          </a:p>
          <a:p>
            <a:r>
              <a:rPr lang="ja-JP" altLang="en-US" sz="1400" dirty="0">
                <a:latin typeface="+mn-ea"/>
              </a:rPr>
              <a:t>　</a:t>
            </a:r>
            <a:endParaRPr lang="en-US" altLang="ja-JP" sz="1400" dirty="0">
              <a:latin typeface="+mn-ea"/>
            </a:endParaRPr>
          </a:p>
          <a:p>
            <a:r>
              <a:rPr lang="ja-JP" altLang="en-US" sz="1400" dirty="0">
                <a:latin typeface="+mn-ea"/>
              </a:rPr>
              <a:t>・　団体旅行向けの貸切りバス助成のほか，</a:t>
            </a:r>
            <a:endParaRPr lang="en-US" altLang="ja-JP" sz="1400" dirty="0">
              <a:latin typeface="+mn-ea"/>
            </a:endParaRPr>
          </a:p>
          <a:p>
            <a:r>
              <a:rPr lang="ja-JP" altLang="en-US" sz="1400" dirty="0">
                <a:latin typeface="+mn-ea"/>
              </a:rPr>
              <a:t>　 インバウンド，コンベンション助成事業，</a:t>
            </a:r>
            <a:endParaRPr lang="en-US" altLang="ja-JP" sz="1400" dirty="0">
              <a:latin typeface="+mn-ea"/>
            </a:endParaRPr>
          </a:p>
          <a:p>
            <a:endParaRPr lang="en-US" altLang="ja-JP" sz="1400" dirty="0">
              <a:latin typeface="+mn-ea"/>
            </a:endParaRPr>
          </a:p>
          <a:p>
            <a:r>
              <a:rPr lang="ja-JP" altLang="en-US" sz="1400" dirty="0">
                <a:latin typeface="+mn-ea"/>
              </a:rPr>
              <a:t>・　今年度から新しく創設しました，</a:t>
            </a:r>
            <a:endParaRPr lang="en-US" altLang="ja-JP" sz="1400" dirty="0">
              <a:latin typeface="+mn-ea"/>
            </a:endParaRPr>
          </a:p>
          <a:p>
            <a:r>
              <a:rPr lang="ja-JP" altLang="en-US" sz="1400" dirty="0">
                <a:latin typeface="+mn-ea"/>
              </a:rPr>
              <a:t>　視察助成事業，冬の阿波おどり助成事業なども</a:t>
            </a:r>
            <a:endParaRPr lang="en-US" altLang="ja-JP" sz="1400" dirty="0">
              <a:latin typeface="+mn-ea"/>
            </a:endParaRPr>
          </a:p>
          <a:p>
            <a:r>
              <a:rPr lang="ja-JP" altLang="en-US" sz="1400" dirty="0">
                <a:latin typeface="+mn-ea"/>
              </a:rPr>
              <a:t>　是非，ご活用いただければと思います。</a:t>
            </a:r>
            <a:endParaRPr lang="en-US" altLang="ja-JP" sz="1400" dirty="0">
              <a:latin typeface="+mn-ea"/>
            </a:endParaRPr>
          </a:p>
          <a:p>
            <a:endParaRPr lang="en-US" altLang="ja-JP" sz="1400" dirty="0">
              <a:latin typeface="+mn-ea"/>
            </a:endParaRPr>
          </a:p>
          <a:p>
            <a:r>
              <a:rPr lang="ja-JP" altLang="en-US" sz="1400" dirty="0">
                <a:latin typeface="+mn-ea"/>
              </a:rPr>
              <a:t>・　なお，制度の詳細については，お手持ちの資料をご覧ください。</a:t>
            </a:r>
            <a:endParaRPr lang="en-US" altLang="ja-JP" sz="1400" dirty="0">
              <a:latin typeface="+mn-ea"/>
            </a:endParaRPr>
          </a:p>
          <a:p>
            <a:r>
              <a:rPr lang="ja-JP" altLang="en-US" sz="1400" dirty="0">
                <a:latin typeface="+mn-ea"/>
              </a:rPr>
              <a:t>・　お問合せは，最終ページに記載の「徳島県観光協会」までお願いします。</a:t>
            </a:r>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p:txBody>
      </p:sp>
    </p:spTree>
    <p:extLst>
      <p:ext uri="{BB962C8B-B14F-4D97-AF65-F5344CB8AC3E}">
        <p14:creationId xmlns:p14="http://schemas.microsoft.com/office/powerpoint/2010/main" val="3850067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AADBEE-6432-44A1-BB50-696C7C3B79D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002FF99-2A74-4676-AFF3-A84770119A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47FEF0A-9A63-45AE-8BBF-605A1E395EDF}"/>
              </a:ext>
            </a:extLst>
          </p:cNvPr>
          <p:cNvSpPr>
            <a:spLocks noGrp="1"/>
          </p:cNvSpPr>
          <p:nvPr>
            <p:ph type="dt" sz="half" idx="10"/>
          </p:nvPr>
        </p:nvSpPr>
        <p:spPr/>
        <p:txBody>
          <a:bodyPr/>
          <a:lstStyle/>
          <a:p>
            <a:fld id="{37B65934-3091-44B7-A2E3-D0D23A3FC66E}" type="datetimeFigureOut">
              <a:rPr kumimoji="1" lang="ja-JP" altLang="en-US" smtClean="0"/>
              <a:t>2019/12/25</a:t>
            </a:fld>
            <a:endParaRPr kumimoji="1" lang="ja-JP" altLang="en-US"/>
          </a:p>
        </p:txBody>
      </p:sp>
      <p:sp>
        <p:nvSpPr>
          <p:cNvPr id="5" name="フッター プレースホルダー 4">
            <a:extLst>
              <a:ext uri="{FF2B5EF4-FFF2-40B4-BE49-F238E27FC236}">
                <a16:creationId xmlns:a16="http://schemas.microsoft.com/office/drawing/2014/main" id="{C3D9B1DB-B1BD-4F05-9B0A-18A86B0C8F4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A26FE82-86AE-4E6D-BD1B-6D4B7B20899E}"/>
              </a:ext>
            </a:extLst>
          </p:cNvPr>
          <p:cNvSpPr>
            <a:spLocks noGrp="1"/>
          </p:cNvSpPr>
          <p:nvPr>
            <p:ph type="sldNum" sz="quarter" idx="12"/>
          </p:nvPr>
        </p:nvSpPr>
        <p:spPr/>
        <p:txBody>
          <a:body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1082845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280EF4-590E-4B8D-B3AB-C3C5578CDB1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9E00966-A1A0-449E-9884-E589B6EC0ED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DB5C7ED-CE8A-4F17-9207-06B686A8510F}"/>
              </a:ext>
            </a:extLst>
          </p:cNvPr>
          <p:cNvSpPr>
            <a:spLocks noGrp="1"/>
          </p:cNvSpPr>
          <p:nvPr>
            <p:ph type="dt" sz="half" idx="10"/>
          </p:nvPr>
        </p:nvSpPr>
        <p:spPr/>
        <p:txBody>
          <a:bodyPr/>
          <a:lstStyle/>
          <a:p>
            <a:fld id="{37B65934-3091-44B7-A2E3-D0D23A3FC66E}" type="datetimeFigureOut">
              <a:rPr kumimoji="1" lang="ja-JP" altLang="en-US" smtClean="0"/>
              <a:t>2019/12/25</a:t>
            </a:fld>
            <a:endParaRPr kumimoji="1" lang="ja-JP" altLang="en-US"/>
          </a:p>
        </p:txBody>
      </p:sp>
      <p:sp>
        <p:nvSpPr>
          <p:cNvPr id="5" name="フッター プレースホルダー 4">
            <a:extLst>
              <a:ext uri="{FF2B5EF4-FFF2-40B4-BE49-F238E27FC236}">
                <a16:creationId xmlns:a16="http://schemas.microsoft.com/office/drawing/2014/main" id="{136143E4-CDEB-41CB-8D3A-C8F8A959A7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F26B72-1B15-440F-B687-0333F8C8004C}"/>
              </a:ext>
            </a:extLst>
          </p:cNvPr>
          <p:cNvSpPr>
            <a:spLocks noGrp="1"/>
          </p:cNvSpPr>
          <p:nvPr>
            <p:ph type="sldNum" sz="quarter" idx="12"/>
          </p:nvPr>
        </p:nvSpPr>
        <p:spPr/>
        <p:txBody>
          <a:body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2172847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C641F7-023C-4DE6-917E-AAC3B790522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B84FF09-E21E-45BE-91AE-20C0C94776D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D5809B2-8B3E-41C6-9564-85FE6C36A36C}"/>
              </a:ext>
            </a:extLst>
          </p:cNvPr>
          <p:cNvSpPr>
            <a:spLocks noGrp="1"/>
          </p:cNvSpPr>
          <p:nvPr>
            <p:ph type="dt" sz="half" idx="10"/>
          </p:nvPr>
        </p:nvSpPr>
        <p:spPr/>
        <p:txBody>
          <a:bodyPr/>
          <a:lstStyle/>
          <a:p>
            <a:fld id="{37B65934-3091-44B7-A2E3-D0D23A3FC66E}" type="datetimeFigureOut">
              <a:rPr kumimoji="1" lang="ja-JP" altLang="en-US" smtClean="0"/>
              <a:t>2019/12/25</a:t>
            </a:fld>
            <a:endParaRPr kumimoji="1" lang="ja-JP" altLang="en-US"/>
          </a:p>
        </p:txBody>
      </p:sp>
      <p:sp>
        <p:nvSpPr>
          <p:cNvPr id="5" name="フッター プレースホルダー 4">
            <a:extLst>
              <a:ext uri="{FF2B5EF4-FFF2-40B4-BE49-F238E27FC236}">
                <a16:creationId xmlns:a16="http://schemas.microsoft.com/office/drawing/2014/main" id="{414F2DDD-0A71-4F22-BA20-24F35807DAB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01B62B-096A-471D-942F-37FD17ED68D4}"/>
              </a:ext>
            </a:extLst>
          </p:cNvPr>
          <p:cNvSpPr>
            <a:spLocks noGrp="1"/>
          </p:cNvSpPr>
          <p:nvPr>
            <p:ph type="sldNum" sz="quarter" idx="12"/>
          </p:nvPr>
        </p:nvSpPr>
        <p:spPr/>
        <p:txBody>
          <a:body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233875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28BE5E-20C8-48FE-9EE3-13CC424B4C3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E96068-7828-4CF6-9AB4-BD0A225FBF4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07226D-C707-4D20-9519-69F00F938413}"/>
              </a:ext>
            </a:extLst>
          </p:cNvPr>
          <p:cNvSpPr>
            <a:spLocks noGrp="1"/>
          </p:cNvSpPr>
          <p:nvPr>
            <p:ph type="dt" sz="half" idx="10"/>
          </p:nvPr>
        </p:nvSpPr>
        <p:spPr/>
        <p:txBody>
          <a:bodyPr/>
          <a:lstStyle/>
          <a:p>
            <a:fld id="{37B65934-3091-44B7-A2E3-D0D23A3FC66E}" type="datetimeFigureOut">
              <a:rPr kumimoji="1" lang="ja-JP" altLang="en-US" smtClean="0"/>
              <a:t>2019/12/25</a:t>
            </a:fld>
            <a:endParaRPr kumimoji="1" lang="ja-JP" altLang="en-US"/>
          </a:p>
        </p:txBody>
      </p:sp>
      <p:sp>
        <p:nvSpPr>
          <p:cNvPr id="5" name="フッター プレースホルダー 4">
            <a:extLst>
              <a:ext uri="{FF2B5EF4-FFF2-40B4-BE49-F238E27FC236}">
                <a16:creationId xmlns:a16="http://schemas.microsoft.com/office/drawing/2014/main" id="{2ECA94C4-CA82-4F44-A01E-AEBF7D88D9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DF155E-1D9B-4F7A-9579-4DBEB44E5848}"/>
              </a:ext>
            </a:extLst>
          </p:cNvPr>
          <p:cNvSpPr>
            <a:spLocks noGrp="1"/>
          </p:cNvSpPr>
          <p:nvPr>
            <p:ph type="sldNum" sz="quarter" idx="12"/>
          </p:nvPr>
        </p:nvSpPr>
        <p:spPr/>
        <p:txBody>
          <a:body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3645898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28ADB0-C179-4E6C-83C0-E2FAB834EBA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2C23F4D-7A18-4D73-9294-8892530F4F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EB9C24D-1DB4-4DD7-B7FE-65BEBDDB6E76}"/>
              </a:ext>
            </a:extLst>
          </p:cNvPr>
          <p:cNvSpPr>
            <a:spLocks noGrp="1"/>
          </p:cNvSpPr>
          <p:nvPr>
            <p:ph type="dt" sz="half" idx="10"/>
          </p:nvPr>
        </p:nvSpPr>
        <p:spPr/>
        <p:txBody>
          <a:bodyPr/>
          <a:lstStyle/>
          <a:p>
            <a:fld id="{37B65934-3091-44B7-A2E3-D0D23A3FC66E}" type="datetimeFigureOut">
              <a:rPr kumimoji="1" lang="ja-JP" altLang="en-US" smtClean="0"/>
              <a:t>2019/12/25</a:t>
            </a:fld>
            <a:endParaRPr kumimoji="1" lang="ja-JP" altLang="en-US"/>
          </a:p>
        </p:txBody>
      </p:sp>
      <p:sp>
        <p:nvSpPr>
          <p:cNvPr id="5" name="フッター プレースホルダー 4">
            <a:extLst>
              <a:ext uri="{FF2B5EF4-FFF2-40B4-BE49-F238E27FC236}">
                <a16:creationId xmlns:a16="http://schemas.microsoft.com/office/drawing/2014/main" id="{25A883A6-4CB2-4EA9-8262-36C6BC7613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893387-D39B-4F63-ADAC-0B8FBF45F70D}"/>
              </a:ext>
            </a:extLst>
          </p:cNvPr>
          <p:cNvSpPr>
            <a:spLocks noGrp="1"/>
          </p:cNvSpPr>
          <p:nvPr>
            <p:ph type="sldNum" sz="quarter" idx="12"/>
          </p:nvPr>
        </p:nvSpPr>
        <p:spPr/>
        <p:txBody>
          <a:body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3152715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923BDB-E26D-4320-822C-BD965B8F5E4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3876B08-87C5-493E-A0CE-D8133B17751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5242501-5C4E-4AF6-8520-BF815215BA8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EC578AD-4219-4DF4-A5E0-E9692A4902F4}"/>
              </a:ext>
            </a:extLst>
          </p:cNvPr>
          <p:cNvSpPr>
            <a:spLocks noGrp="1"/>
          </p:cNvSpPr>
          <p:nvPr>
            <p:ph type="dt" sz="half" idx="10"/>
          </p:nvPr>
        </p:nvSpPr>
        <p:spPr/>
        <p:txBody>
          <a:bodyPr/>
          <a:lstStyle/>
          <a:p>
            <a:fld id="{37B65934-3091-44B7-A2E3-D0D23A3FC66E}" type="datetimeFigureOut">
              <a:rPr kumimoji="1" lang="ja-JP" altLang="en-US" smtClean="0"/>
              <a:t>2019/12/25</a:t>
            </a:fld>
            <a:endParaRPr kumimoji="1" lang="ja-JP" altLang="en-US"/>
          </a:p>
        </p:txBody>
      </p:sp>
      <p:sp>
        <p:nvSpPr>
          <p:cNvPr id="6" name="フッター プレースホルダー 5">
            <a:extLst>
              <a:ext uri="{FF2B5EF4-FFF2-40B4-BE49-F238E27FC236}">
                <a16:creationId xmlns:a16="http://schemas.microsoft.com/office/drawing/2014/main" id="{0021587E-AEFC-4637-8DA9-D9C218F31F3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16B5491-454F-432D-AEFA-A95836D783F6}"/>
              </a:ext>
            </a:extLst>
          </p:cNvPr>
          <p:cNvSpPr>
            <a:spLocks noGrp="1"/>
          </p:cNvSpPr>
          <p:nvPr>
            <p:ph type="sldNum" sz="quarter" idx="12"/>
          </p:nvPr>
        </p:nvSpPr>
        <p:spPr/>
        <p:txBody>
          <a:body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2355247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F0E7CC-5FA2-46D6-A440-952E2093FEA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1F4908E-5B79-4834-95C7-25E248EBFF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1A2CCF0-8F37-4E57-A16B-254072DEDE5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6A0074F-7013-4CBA-BE2D-8DF1C78170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83C4EEE-4BD3-4DB1-AE18-93A4EE2B6E0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AFFB67D-BD3F-4E85-9173-534DEE99DE37}"/>
              </a:ext>
            </a:extLst>
          </p:cNvPr>
          <p:cNvSpPr>
            <a:spLocks noGrp="1"/>
          </p:cNvSpPr>
          <p:nvPr>
            <p:ph type="dt" sz="half" idx="10"/>
          </p:nvPr>
        </p:nvSpPr>
        <p:spPr/>
        <p:txBody>
          <a:bodyPr/>
          <a:lstStyle/>
          <a:p>
            <a:fld id="{37B65934-3091-44B7-A2E3-D0D23A3FC66E}" type="datetimeFigureOut">
              <a:rPr kumimoji="1" lang="ja-JP" altLang="en-US" smtClean="0"/>
              <a:t>2019/12/25</a:t>
            </a:fld>
            <a:endParaRPr kumimoji="1" lang="ja-JP" altLang="en-US"/>
          </a:p>
        </p:txBody>
      </p:sp>
      <p:sp>
        <p:nvSpPr>
          <p:cNvPr id="8" name="フッター プレースホルダー 7">
            <a:extLst>
              <a:ext uri="{FF2B5EF4-FFF2-40B4-BE49-F238E27FC236}">
                <a16:creationId xmlns:a16="http://schemas.microsoft.com/office/drawing/2014/main" id="{79A836B5-9A27-46C9-A296-36D41346F86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050B3E-D812-4D29-B6CF-5FB3355536F2}"/>
              </a:ext>
            </a:extLst>
          </p:cNvPr>
          <p:cNvSpPr>
            <a:spLocks noGrp="1"/>
          </p:cNvSpPr>
          <p:nvPr>
            <p:ph type="sldNum" sz="quarter" idx="12"/>
          </p:nvPr>
        </p:nvSpPr>
        <p:spPr/>
        <p:txBody>
          <a:body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405371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0CCB79-1E01-4177-8681-2A4CA073E17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378E513-1F06-424C-B331-69624FC7B629}"/>
              </a:ext>
            </a:extLst>
          </p:cNvPr>
          <p:cNvSpPr>
            <a:spLocks noGrp="1"/>
          </p:cNvSpPr>
          <p:nvPr>
            <p:ph type="dt" sz="half" idx="10"/>
          </p:nvPr>
        </p:nvSpPr>
        <p:spPr/>
        <p:txBody>
          <a:bodyPr/>
          <a:lstStyle/>
          <a:p>
            <a:fld id="{37B65934-3091-44B7-A2E3-D0D23A3FC66E}" type="datetimeFigureOut">
              <a:rPr kumimoji="1" lang="ja-JP" altLang="en-US" smtClean="0"/>
              <a:t>2019/12/25</a:t>
            </a:fld>
            <a:endParaRPr kumimoji="1" lang="ja-JP" altLang="en-US"/>
          </a:p>
        </p:txBody>
      </p:sp>
      <p:sp>
        <p:nvSpPr>
          <p:cNvPr id="4" name="フッター プレースホルダー 3">
            <a:extLst>
              <a:ext uri="{FF2B5EF4-FFF2-40B4-BE49-F238E27FC236}">
                <a16:creationId xmlns:a16="http://schemas.microsoft.com/office/drawing/2014/main" id="{C3E7A55A-3345-4BB9-8E7A-07F21A37223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E2E9057-F2AA-4775-8388-CABEFB98CB2E}"/>
              </a:ext>
            </a:extLst>
          </p:cNvPr>
          <p:cNvSpPr>
            <a:spLocks noGrp="1"/>
          </p:cNvSpPr>
          <p:nvPr>
            <p:ph type="sldNum" sz="quarter" idx="12"/>
          </p:nvPr>
        </p:nvSpPr>
        <p:spPr/>
        <p:txBody>
          <a:body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1860448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8423F6C-7EF3-4401-8967-B46B827CCEFE}"/>
              </a:ext>
            </a:extLst>
          </p:cNvPr>
          <p:cNvSpPr>
            <a:spLocks noGrp="1"/>
          </p:cNvSpPr>
          <p:nvPr>
            <p:ph type="dt" sz="half" idx="10"/>
          </p:nvPr>
        </p:nvSpPr>
        <p:spPr/>
        <p:txBody>
          <a:bodyPr/>
          <a:lstStyle/>
          <a:p>
            <a:fld id="{37B65934-3091-44B7-A2E3-D0D23A3FC66E}" type="datetimeFigureOut">
              <a:rPr kumimoji="1" lang="ja-JP" altLang="en-US" smtClean="0"/>
              <a:t>2019/12/25</a:t>
            </a:fld>
            <a:endParaRPr kumimoji="1" lang="ja-JP" altLang="en-US"/>
          </a:p>
        </p:txBody>
      </p:sp>
      <p:sp>
        <p:nvSpPr>
          <p:cNvPr id="3" name="フッター プレースホルダー 2">
            <a:extLst>
              <a:ext uri="{FF2B5EF4-FFF2-40B4-BE49-F238E27FC236}">
                <a16:creationId xmlns:a16="http://schemas.microsoft.com/office/drawing/2014/main" id="{17E8E978-FDD2-470A-A147-A5A29B98097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D1372E4-4EA0-479A-B3CA-993921204275}"/>
              </a:ext>
            </a:extLst>
          </p:cNvPr>
          <p:cNvSpPr>
            <a:spLocks noGrp="1"/>
          </p:cNvSpPr>
          <p:nvPr>
            <p:ph type="sldNum" sz="quarter" idx="12"/>
          </p:nvPr>
        </p:nvSpPr>
        <p:spPr/>
        <p:txBody>
          <a:body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563973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1147BB-6B9D-42CD-A0BE-C79F6AAC966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5A42DA2-A041-436A-8114-3B4D2CD77C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ED6045A-44AD-4D28-9124-94F84B0E46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4116C1A-3057-4717-B75C-5C0103710198}"/>
              </a:ext>
            </a:extLst>
          </p:cNvPr>
          <p:cNvSpPr>
            <a:spLocks noGrp="1"/>
          </p:cNvSpPr>
          <p:nvPr>
            <p:ph type="dt" sz="half" idx="10"/>
          </p:nvPr>
        </p:nvSpPr>
        <p:spPr/>
        <p:txBody>
          <a:bodyPr/>
          <a:lstStyle/>
          <a:p>
            <a:fld id="{37B65934-3091-44B7-A2E3-D0D23A3FC66E}" type="datetimeFigureOut">
              <a:rPr kumimoji="1" lang="ja-JP" altLang="en-US" smtClean="0"/>
              <a:t>2019/12/25</a:t>
            </a:fld>
            <a:endParaRPr kumimoji="1" lang="ja-JP" altLang="en-US"/>
          </a:p>
        </p:txBody>
      </p:sp>
      <p:sp>
        <p:nvSpPr>
          <p:cNvPr id="6" name="フッター プレースホルダー 5">
            <a:extLst>
              <a:ext uri="{FF2B5EF4-FFF2-40B4-BE49-F238E27FC236}">
                <a16:creationId xmlns:a16="http://schemas.microsoft.com/office/drawing/2014/main" id="{AD8BDD22-B184-4823-9145-9AC334CA5D6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E007C8B-E4E1-4867-B1A3-85AEBFA54427}"/>
              </a:ext>
            </a:extLst>
          </p:cNvPr>
          <p:cNvSpPr>
            <a:spLocks noGrp="1"/>
          </p:cNvSpPr>
          <p:nvPr>
            <p:ph type="sldNum" sz="quarter" idx="12"/>
          </p:nvPr>
        </p:nvSpPr>
        <p:spPr/>
        <p:txBody>
          <a:body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13136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DE8719-BE26-44AE-B128-91A43830931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A2AD6C2-8277-4E49-82FD-84CE694BB7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2ED1D10-19B5-4122-BC0F-2B2F6002E5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295D235-29B6-45FF-A5D7-4EDFDFF19918}"/>
              </a:ext>
            </a:extLst>
          </p:cNvPr>
          <p:cNvSpPr>
            <a:spLocks noGrp="1"/>
          </p:cNvSpPr>
          <p:nvPr>
            <p:ph type="dt" sz="half" idx="10"/>
          </p:nvPr>
        </p:nvSpPr>
        <p:spPr/>
        <p:txBody>
          <a:bodyPr/>
          <a:lstStyle/>
          <a:p>
            <a:fld id="{37B65934-3091-44B7-A2E3-D0D23A3FC66E}" type="datetimeFigureOut">
              <a:rPr kumimoji="1" lang="ja-JP" altLang="en-US" smtClean="0"/>
              <a:t>2019/12/25</a:t>
            </a:fld>
            <a:endParaRPr kumimoji="1" lang="ja-JP" altLang="en-US"/>
          </a:p>
        </p:txBody>
      </p:sp>
      <p:sp>
        <p:nvSpPr>
          <p:cNvPr id="6" name="フッター プレースホルダー 5">
            <a:extLst>
              <a:ext uri="{FF2B5EF4-FFF2-40B4-BE49-F238E27FC236}">
                <a16:creationId xmlns:a16="http://schemas.microsoft.com/office/drawing/2014/main" id="{ECD5ED80-0366-4653-85CA-5DA0DCC5442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726F78F-5B5F-4BFE-8A81-917B95615536}"/>
              </a:ext>
            </a:extLst>
          </p:cNvPr>
          <p:cNvSpPr>
            <a:spLocks noGrp="1"/>
          </p:cNvSpPr>
          <p:nvPr>
            <p:ph type="sldNum" sz="quarter" idx="12"/>
          </p:nvPr>
        </p:nvSpPr>
        <p:spPr/>
        <p:txBody>
          <a:body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2926653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90548F9-7D1B-4825-BBB2-BEF3972D6F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08DC7D-E839-4AB4-95CD-EF341D596B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5DE9AD-B5C1-4E39-B303-44A020FD81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65934-3091-44B7-A2E3-D0D23A3FC66E}" type="datetimeFigureOut">
              <a:rPr kumimoji="1" lang="ja-JP" altLang="en-US" smtClean="0"/>
              <a:t>2019/12/25</a:t>
            </a:fld>
            <a:endParaRPr kumimoji="1" lang="ja-JP" altLang="en-US"/>
          </a:p>
        </p:txBody>
      </p:sp>
      <p:sp>
        <p:nvSpPr>
          <p:cNvPr id="5" name="フッター プレースホルダー 4">
            <a:extLst>
              <a:ext uri="{FF2B5EF4-FFF2-40B4-BE49-F238E27FC236}">
                <a16:creationId xmlns:a16="http://schemas.microsoft.com/office/drawing/2014/main" id="{34AAF7D5-A682-41EE-A461-C9A1ED0845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6F699A2-9E31-413D-ABC6-3FC0A899E0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DE7B5-41EF-4B80-8F89-EAC6CBB7E9FE}" type="slidenum">
              <a:rPr kumimoji="1" lang="ja-JP" altLang="en-US" smtClean="0"/>
              <a:t>‹#›</a:t>
            </a:fld>
            <a:endParaRPr kumimoji="1" lang="ja-JP" altLang="en-US"/>
          </a:p>
        </p:txBody>
      </p:sp>
    </p:spTree>
    <p:extLst>
      <p:ext uri="{BB962C8B-B14F-4D97-AF65-F5344CB8AC3E}">
        <p14:creationId xmlns:p14="http://schemas.microsoft.com/office/powerpoint/2010/main" val="4125537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tmp"/><Relationship Id="rId3" Type="http://schemas.openxmlformats.org/officeDocument/2006/relationships/image" Target="../media/image3.png"/><Relationship Id="rId7" Type="http://schemas.openxmlformats.org/officeDocument/2006/relationships/image" Target="../media/image6.tmp"/><Relationship Id="rId2" Type="http://schemas.openxmlformats.org/officeDocument/2006/relationships/image" Target="../media/image2.tmp"/><Relationship Id="rId1" Type="http://schemas.openxmlformats.org/officeDocument/2006/relationships/slideLayout" Target="../slideLayouts/slideLayout7.xml"/><Relationship Id="rId6" Type="http://schemas.openxmlformats.org/officeDocument/2006/relationships/image" Target="../media/image5.tmp"/><Relationship Id="rId5" Type="http://schemas.openxmlformats.org/officeDocument/2006/relationships/image" Target="../media/image4.tmp"/><Relationship Id="rId4" Type="http://schemas.microsoft.com/office/2007/relationships/hdphoto" Target="../media/hdphoto1.wdp"/><Relationship Id="rId9" Type="http://schemas.openxmlformats.org/officeDocument/2006/relationships/image" Target="../media/image1.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bwMode="auto">
          <a:xfrm>
            <a:off x="1802816" y="82012"/>
            <a:ext cx="8970438" cy="501275"/>
          </a:xfrm>
          <a:prstGeom prst="rect">
            <a:avLst/>
          </a:prstGeom>
          <a:noFill/>
          <a:ln>
            <a:noFill/>
          </a:ln>
          <a:extLst/>
        </p:spPr>
        <p:txBody>
          <a:bodyPr wrap="none" tIns="0" anchor="ctr"/>
          <a:lstStyle/>
          <a:p>
            <a:pPr>
              <a:defRPr/>
            </a:pPr>
            <a:r>
              <a:rPr lang="ja-JP" altLang="en-US" sz="2400" b="1" kern="10" dirty="0">
                <a:latin typeface="Meiryo UI" panose="020B0604030504040204" pitchFamily="50" charset="-128"/>
                <a:ea typeface="Meiryo UI" panose="020B0604030504040204" pitchFamily="50" charset="-128"/>
              </a:rPr>
              <a:t>イーストとくしま観光推進機構</a:t>
            </a:r>
            <a:r>
              <a:rPr lang="ja-JP" altLang="en-US" sz="2400" b="1" kern="10" dirty="0" smtClean="0">
                <a:latin typeface="Meiryo UI" panose="020B0604030504040204" pitchFamily="50" charset="-128"/>
                <a:ea typeface="Meiryo UI" panose="020B0604030504040204" pitchFamily="50" charset="-128"/>
              </a:rPr>
              <a:t>「テーマ別募集型</a:t>
            </a:r>
            <a:r>
              <a:rPr lang="ja-JP" altLang="en-US" sz="2400" b="1" kern="10" dirty="0">
                <a:latin typeface="Meiryo UI" panose="020B0604030504040204" pitchFamily="50" charset="-128"/>
                <a:ea typeface="Meiryo UI" panose="020B0604030504040204" pitchFamily="50" charset="-128"/>
              </a:rPr>
              <a:t>企画旅行」支援事業</a:t>
            </a:r>
          </a:p>
        </p:txBody>
      </p:sp>
      <p:grpSp>
        <p:nvGrpSpPr>
          <p:cNvPr id="6" name="グループ化 5">
            <a:extLst>
              <a:ext uri="{FF2B5EF4-FFF2-40B4-BE49-F238E27FC236}">
                <a16:creationId xmlns:a16="http://schemas.microsoft.com/office/drawing/2014/main" id="{2522632B-F1D1-411D-9FEE-F48D2342A87A}"/>
              </a:ext>
            </a:extLst>
          </p:cNvPr>
          <p:cNvGrpSpPr/>
          <p:nvPr/>
        </p:nvGrpSpPr>
        <p:grpSpPr>
          <a:xfrm>
            <a:off x="328614" y="590004"/>
            <a:ext cx="11515724" cy="85021"/>
            <a:chOff x="0" y="590005"/>
            <a:chExt cx="9144000" cy="104464"/>
          </a:xfrm>
        </p:grpSpPr>
        <p:sp>
          <p:nvSpPr>
            <p:cNvPr id="8" name="正方形/長方形 7">
              <a:extLst>
                <a:ext uri="{FF2B5EF4-FFF2-40B4-BE49-F238E27FC236}">
                  <a16:creationId xmlns:a16="http://schemas.microsoft.com/office/drawing/2014/main" id="{4EE3A42A-7304-4928-83E1-05A4023CF6D6}"/>
                </a:ext>
              </a:extLst>
            </p:cNvPr>
            <p:cNvSpPr/>
            <p:nvPr/>
          </p:nvSpPr>
          <p:spPr>
            <a:xfrm>
              <a:off x="0" y="590005"/>
              <a:ext cx="9144000" cy="36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AB67AEC5-2C62-43F2-9DC5-3380D12FB8FE}"/>
                </a:ext>
              </a:extLst>
            </p:cNvPr>
            <p:cNvSpPr/>
            <p:nvPr/>
          </p:nvSpPr>
          <p:spPr>
            <a:xfrm>
              <a:off x="0" y="658469"/>
              <a:ext cx="9144000" cy="36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grpSp>
      <p:sp>
        <p:nvSpPr>
          <p:cNvPr id="14" name="正方形/長方形 8"/>
          <p:cNvSpPr>
            <a:spLocks noChangeArrowheads="1"/>
          </p:cNvSpPr>
          <p:nvPr/>
        </p:nvSpPr>
        <p:spPr bwMode="auto">
          <a:xfrm>
            <a:off x="222068" y="673824"/>
            <a:ext cx="11730445" cy="6150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6457" tIns="43228" rIns="0" bIns="43228">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要件</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新聞広告費，テレビ広告費，ラジオ広告費，</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広告費，パンフレット作成経費等（以下，「新聞広告等」という。）を</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利用</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，広く一般に周知広報するもので，徳島県東部圏</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域内の旅行先の</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画像や動画</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案内等を掲載すること</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○原則として，新規に</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制作</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し募集</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を開始</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するこ</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（イーストとくしま観光推進機構のロゴマーク表示等</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○次に掲げる旅行商品であること。</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・徳島県外</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を出発地とする旅行商品</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で，徳島県東部圏域内に１泊以上宿泊し，徳島市，鳴門市以外の徳島県東部圏域内の</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観光地を１カ所以上行程に含む旅行商品の造成</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ただし，コンベンション（大会・会議・セミナー・シンポジウム・スポーツ），教育旅行，合宿等を組み込んだ旅行商品</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は対象外とする。</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○旅行商品の設定期間内に１回以上催行するもの</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８</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名</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以上（無料人員・添乗員・乗務員を除く</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）送客を対象とする</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○イーストとくしま観光推進機構ホームページの旅行ツアーとして掲載する，写真やパンフレット，新聞</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広告，</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広告等</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の電子データを提供</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すること</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○イーストとくしま観光推進機構による他の助成事業との重複は認めない。</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○助成額（</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申  請  期  間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令和元年７月</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（金）まで）</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旅行設定</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期間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令和元年７月</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日（火）から 令和２年</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３月</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（日）まで</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p>
          <a:p>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助成は予算の範囲内で交付することとし，予算額に達した時点で終了する。</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 name="図 2">
            <a:extLst>
              <a:ext uri="{FF2B5EF4-FFF2-40B4-BE49-F238E27FC236}">
                <a16:creationId xmlns:a16="http://schemas.microsoft.com/office/drawing/2014/main" id="{9BD03671-BFDA-4622-B59F-5439893E156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125920" y="31913"/>
            <a:ext cx="696877" cy="511991"/>
          </a:xfrm>
          <a:prstGeom prst="rect">
            <a:avLst/>
          </a:prstGeom>
        </p:spPr>
      </p:pic>
      <p:graphicFrame>
        <p:nvGraphicFramePr>
          <p:cNvPr id="26" name="表 25">
            <a:extLst>
              <a:ext uri="{FF2B5EF4-FFF2-40B4-BE49-F238E27FC236}">
                <a16:creationId xmlns:a16="http://schemas.microsoft.com/office/drawing/2014/main" id="{44C49D3D-E221-40FC-ADD0-CEA2C72F079C}"/>
              </a:ext>
            </a:extLst>
          </p:cNvPr>
          <p:cNvGraphicFramePr>
            <a:graphicFrameLocks noGrp="1"/>
          </p:cNvGraphicFramePr>
          <p:nvPr>
            <p:extLst/>
          </p:nvPr>
        </p:nvGraphicFramePr>
        <p:xfrm>
          <a:off x="328614" y="4524539"/>
          <a:ext cx="11519396" cy="1402080"/>
        </p:xfrm>
        <a:graphic>
          <a:graphicData uri="http://schemas.openxmlformats.org/drawingml/2006/table">
            <a:tbl>
              <a:tblPr firstRow="1">
                <a:tableStyleId>{5C22544A-7EE6-4342-B048-85BDC9FD1C3A}</a:tableStyleId>
              </a:tblPr>
              <a:tblGrid>
                <a:gridCol w="5773580">
                  <a:extLst>
                    <a:ext uri="{9D8B030D-6E8A-4147-A177-3AD203B41FA5}">
                      <a16:colId xmlns:a16="http://schemas.microsoft.com/office/drawing/2014/main" val="3361602652"/>
                    </a:ext>
                  </a:extLst>
                </a:gridCol>
                <a:gridCol w="1868585">
                  <a:extLst>
                    <a:ext uri="{9D8B030D-6E8A-4147-A177-3AD203B41FA5}">
                      <a16:colId xmlns:a16="http://schemas.microsoft.com/office/drawing/2014/main" val="3818699891"/>
                    </a:ext>
                  </a:extLst>
                </a:gridCol>
                <a:gridCol w="3877231">
                  <a:extLst>
                    <a:ext uri="{9D8B030D-6E8A-4147-A177-3AD203B41FA5}">
                      <a16:colId xmlns:a16="http://schemas.microsoft.com/office/drawing/2014/main" val="3465457408"/>
                    </a:ext>
                  </a:extLst>
                </a:gridCol>
              </a:tblGrid>
              <a:tr h="286237">
                <a:tc>
                  <a:txBody>
                    <a:bodyPr/>
                    <a:lstStyle/>
                    <a:p>
                      <a:pPr algn="ctr"/>
                      <a:r>
                        <a:rPr kumimoji="1" lang="ja-JP" altLang="en-US" sz="1600" b="1" dirty="0">
                          <a:solidFill>
                            <a:schemeClr val="tx1"/>
                          </a:solidFill>
                          <a:latin typeface="+mn-lt"/>
                          <a:ea typeface="+mn-ea"/>
                        </a:rPr>
                        <a:t>　</a:t>
                      </a:r>
                      <a:r>
                        <a:rPr kumimoji="1" lang="ja-JP" altLang="en-US" sz="1600" b="1" dirty="0" smtClean="0">
                          <a:solidFill>
                            <a:schemeClr val="tx1"/>
                          </a:solidFill>
                          <a:latin typeface="+mn-lt"/>
                          <a:ea typeface="+mn-ea"/>
                        </a:rPr>
                        <a:t> </a:t>
                      </a:r>
                      <a:r>
                        <a:rPr kumimoji="1" lang="ja-JP" altLang="en-US" sz="1600" b="0" dirty="0" smtClean="0">
                          <a:solidFill>
                            <a:schemeClr val="tx1"/>
                          </a:solidFill>
                          <a:latin typeface="メイリオ" panose="020B0604030504040204" pitchFamily="50" charset="-128"/>
                          <a:ea typeface="メイリオ" panose="020B0604030504040204" pitchFamily="50" charset="-128"/>
                        </a:rPr>
                        <a:t>区　分</a:t>
                      </a:r>
                      <a:endParaRPr kumimoji="1" lang="ja-JP" altLang="en-US" sz="1600" b="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l"/>
                      <a:r>
                        <a:rPr kumimoji="1" lang="ja-JP" altLang="en-US" sz="1600" b="1" dirty="0" smtClean="0">
                          <a:solidFill>
                            <a:schemeClr val="lt1"/>
                          </a:solidFill>
                          <a:latin typeface="+mn-lt"/>
                          <a:ea typeface="+mn-ea"/>
                        </a:rPr>
                        <a:t>　</a:t>
                      </a:r>
                      <a:r>
                        <a:rPr kumimoji="1" lang="ja-JP" altLang="en-US" sz="1600" b="1" baseline="0" dirty="0" smtClean="0">
                          <a:solidFill>
                            <a:schemeClr val="lt1"/>
                          </a:solidFill>
                          <a:latin typeface="+mn-lt"/>
                          <a:ea typeface="+mn-ea"/>
                        </a:rPr>
                        <a:t>  </a:t>
                      </a:r>
                      <a:r>
                        <a:rPr kumimoji="1" lang="ja-JP" altLang="en-US" sz="1600" b="0" dirty="0" smtClean="0">
                          <a:solidFill>
                            <a:schemeClr val="tx1"/>
                          </a:solidFill>
                          <a:latin typeface="メイリオ" panose="020B0604030504040204" pitchFamily="50" charset="-128"/>
                          <a:ea typeface="メイリオ" panose="020B0604030504040204" pitchFamily="50" charset="-128"/>
                        </a:rPr>
                        <a:t>限　度　額</a:t>
                      </a:r>
                      <a:endParaRPr kumimoji="1" lang="ja-JP" altLang="en-US" sz="1600" b="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r>
                        <a:rPr kumimoji="1" lang="ja-JP" altLang="en-US" sz="1600" b="0" baseline="0" dirty="0">
                          <a:solidFill>
                            <a:schemeClr val="tx1"/>
                          </a:solidFill>
                          <a:latin typeface="+mn-lt"/>
                          <a:ea typeface="+mn-ea"/>
                        </a:rPr>
                        <a:t> </a:t>
                      </a:r>
                      <a:r>
                        <a:rPr kumimoji="1" lang="ja-JP" altLang="en-US" sz="1600" b="0" dirty="0" smtClean="0">
                          <a:solidFill>
                            <a:schemeClr val="tx1"/>
                          </a:solidFill>
                          <a:latin typeface="メイリオ" panose="020B0604030504040204" pitchFamily="50" charset="-128"/>
                          <a:ea typeface="メイリオ" panose="020B0604030504040204" pitchFamily="50" charset="-128"/>
                        </a:rPr>
                        <a:t>助　成　対　象　経　費</a:t>
                      </a:r>
                      <a:endParaRPr kumimoji="1" lang="ja-JP" altLang="en-US" sz="1600" b="0" dirty="0">
                        <a:solidFill>
                          <a:schemeClr val="tx1"/>
                        </a:solidFill>
                      </a:endParaRPr>
                    </a:p>
                  </a:txBody>
                  <a:tcPr/>
                </a:tc>
                <a:extLst>
                  <a:ext uri="{0D108BD9-81ED-4DB2-BD59-A6C34878D82A}">
                    <a16:rowId xmlns:a16="http://schemas.microsoft.com/office/drawing/2014/main" val="2172952349"/>
                  </a:ext>
                </a:extLst>
              </a:tr>
              <a:tr h="910756">
                <a:tc>
                  <a:txBody>
                    <a:bodyPr/>
                    <a:lstStyle/>
                    <a:p>
                      <a:r>
                        <a:rPr kumimoji="1" lang="ja-JP" altLang="en-US" sz="1600" dirty="0">
                          <a:latin typeface="メイリオ" panose="020B0604030504040204" pitchFamily="50" charset="-128"/>
                          <a:ea typeface="メイリオ" panose="020B0604030504040204" pitchFamily="50" charset="-128"/>
                        </a:rPr>
                        <a:t>徳島県東部圏</a:t>
                      </a:r>
                      <a:r>
                        <a:rPr kumimoji="1" lang="ja-JP" altLang="en-US" sz="1600" dirty="0" smtClean="0">
                          <a:latin typeface="メイリオ" panose="020B0604030504040204" pitchFamily="50" charset="-128"/>
                          <a:ea typeface="メイリオ" panose="020B0604030504040204" pitchFamily="50" charset="-128"/>
                        </a:rPr>
                        <a:t>域内に１泊以上宿泊し，</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徳島市，鳴門市以外の徳島県東部圏域内の観光地を１カ所以上行程に含む旅行商品の造成</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latin typeface="メイリオ" panose="020B0604030504040204" pitchFamily="50" charset="-128"/>
                        <a:ea typeface="メイリオ" panose="020B0604030504040204" pitchFamily="50" charset="-128"/>
                      </a:endParaRPr>
                    </a:p>
                  </a:txBody>
                  <a:tcPr/>
                </a:tc>
                <a:tc>
                  <a:txBody>
                    <a:bodyPr/>
                    <a:lstStyle/>
                    <a:p>
                      <a:r>
                        <a:rPr kumimoji="1" lang="ja-JP" altLang="en-US" sz="1600" dirty="0"/>
                        <a:t>　</a:t>
                      </a:r>
                      <a:r>
                        <a:rPr kumimoji="1" lang="en-US" altLang="ja-JP" sz="1600" dirty="0" smtClean="0">
                          <a:latin typeface="メイリオ" panose="020B0604030504040204" pitchFamily="50" charset="-128"/>
                          <a:ea typeface="メイリオ" panose="020B0604030504040204" pitchFamily="50" charset="-128"/>
                        </a:rPr>
                        <a:t> 400,000</a:t>
                      </a:r>
                      <a:r>
                        <a:rPr kumimoji="1" lang="ja-JP" altLang="en-US" sz="1600" dirty="0">
                          <a:latin typeface="メイリオ" panose="020B0604030504040204" pitchFamily="50" charset="-128"/>
                          <a:ea typeface="メイリオ" panose="020B0604030504040204" pitchFamily="50" charset="-128"/>
                        </a:rPr>
                        <a:t>円</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smtClean="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経費の</a:t>
                      </a:r>
                      <a:r>
                        <a:rPr kumimoji="1" lang="en-US" altLang="ja-JP" sz="1600" dirty="0" smtClean="0">
                          <a:latin typeface="メイリオ" panose="020B0604030504040204" pitchFamily="50" charset="-128"/>
                          <a:ea typeface="メイリオ" panose="020B0604030504040204" pitchFamily="50" charset="-128"/>
                        </a:rPr>
                        <a:t>2/3</a:t>
                      </a:r>
                      <a:r>
                        <a:rPr kumimoji="1" lang="ja-JP" altLang="en-US" sz="1600" dirty="0" smtClean="0">
                          <a:latin typeface="メイリオ" panose="020B0604030504040204" pitchFamily="50" charset="-128"/>
                          <a:ea typeface="メイリオ" panose="020B0604030504040204" pitchFamily="50" charset="-128"/>
                        </a:rPr>
                        <a:t>を</a:t>
                      </a:r>
                      <a:endParaRPr kumimoji="1" lang="en-US" altLang="ja-JP" sz="1600" dirty="0" smtClean="0">
                        <a:latin typeface="メイリオ" panose="020B0604030504040204" pitchFamily="50" charset="-128"/>
                        <a:ea typeface="メイリオ" panose="020B0604030504040204" pitchFamily="50" charset="-128"/>
                      </a:endParaRPr>
                    </a:p>
                    <a:p>
                      <a:r>
                        <a:rPr kumimoji="1" lang="en-US" altLang="ja-JP" sz="1600" baseline="0" dirty="0" smtClean="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上限と</a:t>
                      </a:r>
                      <a:r>
                        <a:rPr kumimoji="1" lang="ja-JP" altLang="en-US" sz="1600" dirty="0">
                          <a:latin typeface="メイリオ" panose="020B0604030504040204" pitchFamily="50" charset="-128"/>
                          <a:ea typeface="メイリオ" panose="020B0604030504040204" pitchFamily="50" charset="-128"/>
                        </a:rPr>
                        <a:t>する）</a:t>
                      </a:r>
                      <a:endParaRPr kumimoji="1" lang="ja-JP" altLang="en-US" sz="1600" dirty="0"/>
                    </a:p>
                  </a:txBody>
                  <a:tcPr/>
                </a:tc>
                <a:tc>
                  <a:txBody>
                    <a:bodyPr/>
                    <a:lstStyle/>
                    <a:p>
                      <a:r>
                        <a:rPr kumimoji="1" lang="ja-JP" altLang="en-US" sz="1600" dirty="0">
                          <a:latin typeface="メイリオ" panose="020B0604030504040204" pitchFamily="50" charset="-128"/>
                          <a:ea typeface="メイリオ" panose="020B0604030504040204" pitchFamily="50" charset="-128"/>
                        </a:rPr>
                        <a:t>徳島県東部圏域内への送客を目的と</a:t>
                      </a:r>
                      <a:r>
                        <a:rPr kumimoji="1" lang="ja-JP" altLang="en-US" sz="1600" dirty="0" smtClean="0">
                          <a:latin typeface="メイリオ" panose="020B0604030504040204" pitchFamily="50" charset="-128"/>
                          <a:ea typeface="メイリオ" panose="020B0604030504040204" pitchFamily="50" charset="-128"/>
                        </a:rPr>
                        <a:t>した旅行商品の参加者を募集する新聞広告等に</a:t>
                      </a:r>
                      <a:r>
                        <a:rPr kumimoji="1" lang="ja-JP" altLang="en-US" sz="1600" dirty="0">
                          <a:latin typeface="メイリオ" panose="020B0604030504040204" pitchFamily="50" charset="-128"/>
                          <a:ea typeface="メイリオ" panose="020B0604030504040204" pitchFamily="50" charset="-128"/>
                        </a:rPr>
                        <a:t>対して助成を</a:t>
                      </a:r>
                      <a:r>
                        <a:rPr kumimoji="1" lang="ja-JP" altLang="en-US" sz="1600" dirty="0" smtClean="0">
                          <a:latin typeface="メイリオ" panose="020B0604030504040204" pitchFamily="50" charset="-128"/>
                          <a:ea typeface="メイリオ" panose="020B0604030504040204" pitchFamily="50" charset="-128"/>
                        </a:rPr>
                        <a:t>行う。</a:t>
                      </a:r>
                      <a:endParaRPr kumimoji="1" lang="en-US" altLang="ja-JP" sz="16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82094124"/>
                  </a:ext>
                </a:extLst>
              </a:tr>
            </a:tbl>
          </a:graphicData>
        </a:graphic>
      </p:graphicFrame>
      <p:sp>
        <p:nvSpPr>
          <p:cNvPr id="28" name="テキスト ボックス 27">
            <a:extLst>
              <a:ext uri="{FF2B5EF4-FFF2-40B4-BE49-F238E27FC236}">
                <a16:creationId xmlns:a16="http://schemas.microsoft.com/office/drawing/2014/main" id="{2692BE41-8563-4BAD-9F4F-6C4A41EF9334}"/>
              </a:ext>
            </a:extLst>
          </p:cNvPr>
          <p:cNvSpPr txBox="1"/>
          <p:nvPr/>
        </p:nvSpPr>
        <p:spPr>
          <a:xfrm>
            <a:off x="5290655" y="6515568"/>
            <a:ext cx="6978655" cy="307777"/>
          </a:xfrm>
          <a:prstGeom prst="rect">
            <a:avLst/>
          </a:prstGeom>
          <a:noFill/>
        </p:spPr>
        <p:txBody>
          <a:bodyPr wrap="square" rtlCol="0">
            <a:spAutoFit/>
          </a:bodyPr>
          <a:lstStyle/>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○お問い合わせ（一社）イーストとくしま観光推進機構　電話　</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088-678-2811</a:t>
            </a:r>
            <a:endParaRPr lang="ja-JP" altLang="en-US" sz="1400" dirty="0"/>
          </a:p>
        </p:txBody>
      </p:sp>
    </p:spTree>
    <p:extLst>
      <p:ext uri="{BB962C8B-B14F-4D97-AF65-F5344CB8AC3E}">
        <p14:creationId xmlns:p14="http://schemas.microsoft.com/office/powerpoint/2010/main" val="377715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3D82021A-AD19-48AF-BB33-637F416680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036" y="666548"/>
            <a:ext cx="4195579" cy="4436704"/>
          </a:xfrm>
          <a:prstGeom prst="rect">
            <a:avLst/>
          </a:prstGeom>
        </p:spPr>
      </p:pic>
      <p:pic>
        <p:nvPicPr>
          <p:cNvPr id="5" name="図 6">
            <a:extLst>
              <a:ext uri="{FF2B5EF4-FFF2-40B4-BE49-F238E27FC236}">
                <a16:creationId xmlns:a16="http://schemas.microsoft.com/office/drawing/2014/main" id="{8C66E41F-89E4-4240-8238-11CF8DE1BF3F}"/>
              </a:ext>
            </a:extLst>
          </p:cNvPr>
          <p:cNvPicPr>
            <a:picLocks noChangeAspect="1" noChangeArrowheads="1"/>
          </p:cNvPicPr>
          <p:nvPr/>
        </p:nvPicPr>
        <p:blipFill>
          <a:blip r:embed="rId3" cstate="hqprint">
            <a:extLst>
              <a:ext uri="{BEBA8EAE-BF5A-486C-A8C5-ECC9F3942E4B}">
                <a14:imgProps xmlns:a14="http://schemas.microsoft.com/office/drawing/2010/main">
                  <a14:imgLayer r:embed="rId4">
                    <a14:imgEffect>
                      <a14:sharpenSoften amount="100000"/>
                    </a14:imgEffect>
                  </a14:imgLayer>
                </a14:imgProps>
              </a:ext>
              <a:ext uri="{28A0092B-C50C-407E-A947-70E740481C1C}">
                <a14:useLocalDpi xmlns:a14="http://schemas.microsoft.com/office/drawing/2010/main" val="0"/>
              </a:ext>
            </a:extLst>
          </a:blip>
          <a:srcRect/>
          <a:stretch>
            <a:fillRect/>
          </a:stretch>
        </p:blipFill>
        <p:spPr bwMode="auto">
          <a:xfrm>
            <a:off x="6276001" y="1103499"/>
            <a:ext cx="5908299" cy="47617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6" name="楕円 5">
            <a:extLst>
              <a:ext uri="{FF2B5EF4-FFF2-40B4-BE49-F238E27FC236}">
                <a16:creationId xmlns:a16="http://schemas.microsoft.com/office/drawing/2014/main" id="{B88742AF-BD5B-4A3F-8882-F1E4EC000AA9}"/>
              </a:ext>
            </a:extLst>
          </p:cNvPr>
          <p:cNvSpPr/>
          <p:nvPr/>
        </p:nvSpPr>
        <p:spPr bwMode="auto">
          <a:xfrm rot="6564492">
            <a:off x="8615484" y="1026131"/>
            <a:ext cx="3100491" cy="2517448"/>
          </a:xfrm>
          <a:prstGeom prst="ellipse">
            <a:avLst/>
          </a:prstGeom>
          <a:noFill/>
          <a:ln w="28575">
            <a:solidFill>
              <a:srgbClr val="FF0000"/>
            </a:solidFill>
            <a:prstDash val="sysDash"/>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sz="1350"/>
          </a:p>
        </p:txBody>
      </p:sp>
      <p:sp>
        <p:nvSpPr>
          <p:cNvPr id="2" name="正方形/長方形 1">
            <a:extLst>
              <a:ext uri="{FF2B5EF4-FFF2-40B4-BE49-F238E27FC236}">
                <a16:creationId xmlns:a16="http://schemas.microsoft.com/office/drawing/2014/main" id="{D101892B-DE93-4DC4-94C5-A3CADDB49B0D}"/>
              </a:ext>
            </a:extLst>
          </p:cNvPr>
          <p:cNvSpPr/>
          <p:nvPr/>
        </p:nvSpPr>
        <p:spPr>
          <a:xfrm>
            <a:off x="4829747" y="971174"/>
            <a:ext cx="3987682" cy="461665"/>
          </a:xfrm>
          <a:prstGeom prst="rect">
            <a:avLst/>
          </a:prstGeom>
        </p:spPr>
        <p:txBody>
          <a:bodyPr wrap="square">
            <a:spAutoFit/>
          </a:bodyPr>
          <a:lstStyle/>
          <a:p>
            <a:r>
              <a:rPr lang="ja-JP" altLang="en-US" sz="2400" b="1" dirty="0"/>
              <a:t>徳島県東部圏域ってどこ？</a:t>
            </a:r>
            <a:endParaRPr lang="ja-JP" altLang="en-US" sz="2400" dirty="0"/>
          </a:p>
        </p:txBody>
      </p:sp>
      <p:pic>
        <p:nvPicPr>
          <p:cNvPr id="9" name="図 8">
            <a:extLst>
              <a:ext uri="{FF2B5EF4-FFF2-40B4-BE49-F238E27FC236}">
                <a16:creationId xmlns:a16="http://schemas.microsoft.com/office/drawing/2014/main" id="{152B5AE7-925F-4F51-95ED-323FB231CC4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53845" y="4160318"/>
            <a:ext cx="969467" cy="188285"/>
          </a:xfrm>
          <a:prstGeom prst="rect">
            <a:avLst/>
          </a:prstGeom>
        </p:spPr>
      </p:pic>
      <p:pic>
        <p:nvPicPr>
          <p:cNvPr id="15" name="図 14">
            <a:extLst>
              <a:ext uri="{FF2B5EF4-FFF2-40B4-BE49-F238E27FC236}">
                <a16:creationId xmlns:a16="http://schemas.microsoft.com/office/drawing/2014/main" id="{7704F97B-9CC5-4958-B7C2-64247B936A8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83743" y="4477666"/>
            <a:ext cx="885786" cy="1004772"/>
          </a:xfrm>
          <a:prstGeom prst="rect">
            <a:avLst/>
          </a:prstGeom>
        </p:spPr>
      </p:pic>
      <p:pic>
        <p:nvPicPr>
          <p:cNvPr id="18" name="図 17">
            <a:extLst>
              <a:ext uri="{FF2B5EF4-FFF2-40B4-BE49-F238E27FC236}">
                <a16:creationId xmlns:a16="http://schemas.microsoft.com/office/drawing/2014/main" id="{A1C1930B-DE2F-43A2-B7CE-9DC682761A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53147" y="4153015"/>
            <a:ext cx="1027856" cy="2003887"/>
          </a:xfrm>
          <a:prstGeom prst="rect">
            <a:avLst/>
          </a:prstGeom>
        </p:spPr>
      </p:pic>
      <p:pic>
        <p:nvPicPr>
          <p:cNvPr id="20" name="図 19">
            <a:extLst>
              <a:ext uri="{FF2B5EF4-FFF2-40B4-BE49-F238E27FC236}">
                <a16:creationId xmlns:a16="http://schemas.microsoft.com/office/drawing/2014/main" id="{8332ECFB-606F-483F-8A91-85C8BB4E668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76388" y="4153014"/>
            <a:ext cx="1124763" cy="2003888"/>
          </a:xfrm>
          <a:prstGeom prst="rect">
            <a:avLst/>
          </a:prstGeom>
        </p:spPr>
      </p:pic>
      <p:pic>
        <p:nvPicPr>
          <p:cNvPr id="19" name="図 18">
            <a:extLst>
              <a:ext uri="{FF2B5EF4-FFF2-40B4-BE49-F238E27FC236}">
                <a16:creationId xmlns:a16="http://schemas.microsoft.com/office/drawing/2014/main" id="{07E36BC5-D307-4003-A607-69A98931A265}"/>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11092813" y="45551"/>
            <a:ext cx="696877" cy="511991"/>
          </a:xfrm>
          <a:prstGeom prst="rect">
            <a:avLst/>
          </a:prstGeom>
        </p:spPr>
      </p:pic>
      <p:grpSp>
        <p:nvGrpSpPr>
          <p:cNvPr id="17" name="グループ化 16">
            <a:extLst>
              <a:ext uri="{FF2B5EF4-FFF2-40B4-BE49-F238E27FC236}">
                <a16:creationId xmlns:a16="http://schemas.microsoft.com/office/drawing/2014/main" id="{2522632B-F1D1-411D-9FEE-F48D2342A87A}"/>
              </a:ext>
            </a:extLst>
          </p:cNvPr>
          <p:cNvGrpSpPr/>
          <p:nvPr/>
        </p:nvGrpSpPr>
        <p:grpSpPr>
          <a:xfrm>
            <a:off x="328614" y="590004"/>
            <a:ext cx="11515724" cy="85021"/>
            <a:chOff x="0" y="590005"/>
            <a:chExt cx="9144000" cy="104464"/>
          </a:xfrm>
        </p:grpSpPr>
        <p:sp>
          <p:nvSpPr>
            <p:cNvPr id="21" name="正方形/長方形 20">
              <a:extLst>
                <a:ext uri="{FF2B5EF4-FFF2-40B4-BE49-F238E27FC236}">
                  <a16:creationId xmlns:a16="http://schemas.microsoft.com/office/drawing/2014/main" id="{4EE3A42A-7304-4928-83E1-05A4023CF6D6}"/>
                </a:ext>
              </a:extLst>
            </p:cNvPr>
            <p:cNvSpPr/>
            <p:nvPr/>
          </p:nvSpPr>
          <p:spPr>
            <a:xfrm>
              <a:off x="0" y="590005"/>
              <a:ext cx="9144000" cy="36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AB67AEC5-2C62-43F2-9DC5-3380D12FB8FE}"/>
                </a:ext>
              </a:extLst>
            </p:cNvPr>
            <p:cNvSpPr/>
            <p:nvPr/>
          </p:nvSpPr>
          <p:spPr>
            <a:xfrm>
              <a:off x="0" y="658469"/>
              <a:ext cx="9144000" cy="36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grpSp>
      <p:sp>
        <p:nvSpPr>
          <p:cNvPr id="3" name="正方形/長方形 2"/>
          <p:cNvSpPr/>
          <p:nvPr/>
        </p:nvSpPr>
        <p:spPr>
          <a:xfrm>
            <a:off x="3853542" y="6331307"/>
            <a:ext cx="3042114" cy="3546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t>徳　島　駅</a:t>
            </a:r>
            <a:endParaRPr kumimoji="1" lang="ja-JP" altLang="en-US" sz="2400" b="1" dirty="0"/>
          </a:p>
        </p:txBody>
      </p:sp>
    </p:spTree>
    <p:extLst>
      <p:ext uri="{BB962C8B-B14F-4D97-AF65-F5344CB8AC3E}">
        <p14:creationId xmlns:p14="http://schemas.microsoft.com/office/powerpoint/2010/main" val="11265889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5047</TotalTime>
  <Words>91</Words>
  <Application>Microsoft Office PowerPoint</Application>
  <PresentationFormat>ワイド画面</PresentationFormat>
  <Paragraphs>55</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メイリオ</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east tokushima03</dc:creator>
  <cp:lastModifiedBy>East-Tokushima02</cp:lastModifiedBy>
  <cp:revision>324</cp:revision>
  <cp:lastPrinted>2019-11-26T09:21:24Z</cp:lastPrinted>
  <dcterms:created xsi:type="dcterms:W3CDTF">2019-05-20T02:02:36Z</dcterms:created>
  <dcterms:modified xsi:type="dcterms:W3CDTF">2019-12-25T00:37:05Z</dcterms:modified>
</cp:coreProperties>
</file>